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3" r:id="rId10"/>
    <p:sldId id="284" r:id="rId11"/>
    <p:sldId id="285" r:id="rId12"/>
    <p:sldId id="286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87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65ABC-2A71-4330-A68F-DDFA70F77D25}" type="datetimeFigureOut">
              <a:rPr lang="pl-PL" smtClean="0"/>
              <a:t>2017-06-01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B2E8C-52B0-46F5-9D98-588BEECC569D}" type="slidenum">
              <a:rPr lang="pl-PL" smtClean="0"/>
              <a:t>‹#›</a:t>
            </a:fld>
            <a:endParaRPr lang="pl-PL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7484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eelOff"/>
      </p:transition>
    </mc:Choice>
    <mc:Fallback xmlns="">
      <p:transition spd="slow" advTm="1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65ABC-2A71-4330-A68F-DDFA70F77D25}" type="datetimeFigureOut">
              <a:rPr lang="pl-PL" smtClean="0"/>
              <a:t>2017-06-01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B2E8C-52B0-46F5-9D98-588BEECC569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09761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eelOff"/>
      </p:transition>
    </mc:Choice>
    <mc:Fallback xmlns="">
      <p:transition spd="slow" advTm="1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65ABC-2A71-4330-A68F-DDFA70F77D25}" type="datetimeFigureOut">
              <a:rPr lang="pl-PL" smtClean="0"/>
              <a:t>2017-06-01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B2E8C-52B0-46F5-9D98-588BEECC569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22760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eelOff"/>
      </p:transition>
    </mc:Choice>
    <mc:Fallback xmlns="">
      <p:transition spd="slow" advTm="1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65ABC-2A71-4330-A68F-DDFA70F77D25}" type="datetimeFigureOut">
              <a:rPr lang="pl-PL" smtClean="0"/>
              <a:t>2017-06-01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B2E8C-52B0-46F5-9D98-588BEECC569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58283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eelOff"/>
      </p:transition>
    </mc:Choice>
    <mc:Fallback xmlns="">
      <p:transition spd="slow" advTm="1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65ABC-2A71-4330-A68F-DDFA70F77D25}" type="datetimeFigureOut">
              <a:rPr lang="pl-PL" smtClean="0"/>
              <a:t>2017-06-01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B2E8C-52B0-46F5-9D98-588BEECC569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84658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eelOff"/>
      </p:transition>
    </mc:Choice>
    <mc:Fallback xmlns="">
      <p:transition spd="slow" advTm="1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65ABC-2A71-4330-A68F-DDFA70F77D25}" type="datetimeFigureOut">
              <a:rPr lang="pl-PL" smtClean="0"/>
              <a:t>2017-06-01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B2E8C-52B0-46F5-9D98-588BEECC569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972855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eelOff"/>
      </p:transition>
    </mc:Choice>
    <mc:Fallback xmlns="">
      <p:transition spd="slow" advTm="1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65ABC-2A71-4330-A68F-DDFA70F77D25}" type="datetimeFigureOut">
              <a:rPr lang="pl-PL" smtClean="0"/>
              <a:t>2017-06-01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B2E8C-52B0-46F5-9D98-588BEECC569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47719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eelOff"/>
      </p:transition>
    </mc:Choice>
    <mc:Fallback xmlns="">
      <p:transition spd="slow" advTm="1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65ABC-2A71-4330-A68F-DDFA70F77D25}" type="datetimeFigureOut">
              <a:rPr lang="pl-PL" smtClean="0"/>
              <a:t>2017-06-01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B2E8C-52B0-46F5-9D98-588BEECC569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02155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eelOff"/>
      </p:transition>
    </mc:Choice>
    <mc:Fallback xmlns="">
      <p:transition spd="slow" advTm="1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65ABC-2A71-4330-A68F-DDFA70F77D25}" type="datetimeFigureOut">
              <a:rPr lang="pl-PL" smtClean="0"/>
              <a:t>2017-06-01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B2E8C-52B0-46F5-9D98-588BEECC569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123456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eelOff"/>
      </p:transition>
    </mc:Choice>
    <mc:Fallback xmlns="">
      <p:transition spd="slow" advTm="1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65ABC-2A71-4330-A68F-DDFA70F77D25}" type="datetimeFigureOut">
              <a:rPr lang="pl-PL" smtClean="0"/>
              <a:t>2017-06-01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B2E8C-52B0-46F5-9D98-588BEECC569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141670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eelOff"/>
      </p:transition>
    </mc:Choice>
    <mc:Fallback xmlns="">
      <p:transition spd="slow" advTm="1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65ABC-2A71-4330-A68F-DDFA70F77D25}" type="datetimeFigureOut">
              <a:rPr lang="pl-PL" smtClean="0"/>
              <a:t>2017-06-01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B2E8C-52B0-46F5-9D98-588BEECC569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47887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eelOff"/>
      </p:transition>
    </mc:Choice>
    <mc:Fallback xmlns="">
      <p:transition spd="slow" advTm="10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65ABC-2A71-4330-A68F-DDFA70F77D25}" type="datetimeFigureOut">
              <a:rPr lang="pl-PL" smtClean="0"/>
              <a:t>2017-06-01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B2E8C-52B0-46F5-9D98-588BEECC569D}" type="slidenum">
              <a:rPr lang="pl-PL" smtClean="0"/>
              <a:t>‹#›</a:t>
            </a:fld>
            <a:endParaRPr lang="pl-PL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924386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eelOff"/>
      </p:transition>
    </mc:Choice>
    <mc:Fallback xmlns="">
      <p:transition spd="slow" advTm="10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65ABC-2A71-4330-A68F-DDFA70F77D25}" type="datetimeFigureOut">
              <a:rPr lang="pl-PL" smtClean="0"/>
              <a:t>2017-06-01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B2E8C-52B0-46F5-9D98-588BEECC569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629375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eelOff"/>
      </p:transition>
    </mc:Choice>
    <mc:Fallback xmlns="">
      <p:transition spd="slow" advTm="10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65ABC-2A71-4330-A68F-DDFA70F77D25}" type="datetimeFigureOut">
              <a:rPr lang="pl-PL" smtClean="0"/>
              <a:t>2017-06-01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B2E8C-52B0-46F5-9D98-588BEECC569D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924797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eelOff"/>
      </p:transition>
    </mc:Choice>
    <mc:Fallback xmlns="">
      <p:transition spd="slow" advTm="10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65ABC-2A71-4330-A68F-DDFA70F77D25}" type="datetimeFigureOut">
              <a:rPr lang="pl-PL" smtClean="0"/>
              <a:t>2017-06-01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B2E8C-52B0-46F5-9D98-588BEECC569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175998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eelOff"/>
      </p:transition>
    </mc:Choice>
    <mc:Fallback xmlns="">
      <p:transition spd="slow" advTm="10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65ABC-2A71-4330-A68F-DDFA70F77D25}" type="datetimeFigureOut">
              <a:rPr lang="pl-PL" smtClean="0"/>
              <a:t>2017-06-01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B2E8C-52B0-46F5-9D98-588BEECC569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441944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eelOff"/>
      </p:transition>
    </mc:Choice>
    <mc:Fallback xmlns="">
      <p:transition spd="slow" advTm="10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65ABC-2A71-4330-A68F-DDFA70F77D25}" type="datetimeFigureOut">
              <a:rPr lang="pl-PL" smtClean="0"/>
              <a:t>2017-06-01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B2E8C-52B0-46F5-9D98-588BEECC569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351592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eelOff"/>
      </p:transition>
    </mc:Choice>
    <mc:Fallback xmlns="">
      <p:transition spd="slow" advTm="1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FB65ABC-2A71-4330-A68F-DDFA70F77D25}" type="datetimeFigureOut">
              <a:rPr lang="pl-PL" smtClean="0"/>
              <a:t>2017-06-01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21B2E8C-52B0-46F5-9D98-588BEECC569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555886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eelOff"/>
      </p:transition>
    </mc:Choice>
    <mc:Fallback xmlns="">
      <p:transition spd="slow" advTm="10000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5291585" cy="5083936"/>
          </a:xfrm>
        </p:spPr>
        <p:txBody>
          <a:bodyPr>
            <a:normAutofit/>
          </a:bodyPr>
          <a:lstStyle/>
          <a:p>
            <a:r>
              <a:rPr lang="pl-PL" cap="none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GMINA BOBROWICE </a:t>
            </a:r>
            <a:br>
              <a:rPr lang="pl-PL" cap="none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cap="non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cap="non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GMINA PRZYJAZNA ŚRODOWISKU</a:t>
            </a: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590" y="685799"/>
            <a:ext cx="4495057" cy="5680117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2213053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eelOff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4212" y="685800"/>
            <a:ext cx="10043890" cy="5315755"/>
          </a:xfrm>
        </p:spPr>
        <p:txBody>
          <a:bodyPr>
            <a:normAutofit lnSpcReduction="10000"/>
          </a:bodyPr>
          <a:lstStyle/>
          <a:p>
            <a:pPr algn="just"/>
            <a:r>
              <a:rPr lang="pl-PL" sz="2400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Gmina Bobrowice z uwagi na całokształt warunków środowiska zalicza się do grupy najatrakcyjniejszych krajobrazowo i przyrodniczo obszarów województwa lubuskiego. Decydują o tym głównie takie elementy jak:</a:t>
            </a:r>
          </a:p>
          <a:p>
            <a:pPr lvl="1"/>
            <a:r>
              <a:rPr lang="pl-PL" sz="2400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bardzo wysoka lesistość wynosząca 67,6 % powierzchni gminy,</a:t>
            </a:r>
          </a:p>
          <a:p>
            <a:pPr lvl="1"/>
            <a:r>
              <a:rPr lang="pl-PL" sz="2400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wysoki udział obszarów chronionego krajobrazu (37,0 %), które generalnie pokrywają się z zadaniem rządowym nr 4 – „Sieć obszarów chronionych Natura 2000 wg kryteriów </a:t>
            </a:r>
            <a:br>
              <a:rPr lang="pl-PL" sz="2400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400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dyrektyw UE 79/409/EEC i 94/93/EEC”, tworząc krajową sieć ekologiczną EECONET – Polska,</a:t>
            </a:r>
          </a:p>
          <a:p>
            <a:pPr lvl="1"/>
            <a:r>
              <a:rPr lang="pl-PL" sz="2400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ekosystem łąkowo – leśny doliny Bobru stanowiący rozległy korytarz ekologiczny </a:t>
            </a:r>
            <a:br>
              <a:rPr lang="pl-PL" sz="2400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400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południowej części woj. lubuskiego</a:t>
            </a:r>
          </a:p>
          <a:p>
            <a:endParaRPr lang="pl-PL" dirty="0">
              <a:solidFill>
                <a:schemeClr val="bg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500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4000">
        <p15:prstTrans prst="peelOff"/>
      </p:transition>
    </mc:Choice>
    <mc:Fallback xmlns="">
      <p:transition spd="slow" advTm="1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2885" y="334850"/>
            <a:ext cx="9968248" cy="5434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5" name="pole tekstowe 4"/>
          <p:cNvSpPr txBox="1"/>
          <p:nvPr/>
        </p:nvSpPr>
        <p:spPr>
          <a:xfrm>
            <a:off x="3928056" y="6053071"/>
            <a:ext cx="5769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Gmina z lotu ptaka</a:t>
            </a:r>
            <a:endParaRPr lang="pl-PL" sz="2400" dirty="0">
              <a:solidFill>
                <a:schemeClr val="bg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5031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eelOff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4212" y="685800"/>
            <a:ext cx="10971168" cy="1683913"/>
          </a:xfrm>
        </p:spPr>
        <p:txBody>
          <a:bodyPr/>
          <a:lstStyle/>
          <a:p>
            <a:pPr algn="just"/>
            <a:r>
              <a:rPr lang="pl-PL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celu przedstawienia proekologicznego nastawienia Gminy Bobrowice w tym dbałości o stan środowiska oraz tworzenia przyjaznych warunków rozwoju i życia dla mieszkańców pragniemy przedstawić cześć, naszym zdaniem najistotniejszych aspektów w kontekście określenia Gminy Bobrowice – Gminą przyjazną środowisku.</a:t>
            </a:r>
          </a:p>
          <a:p>
            <a:pPr algn="just"/>
            <a:endParaRPr lang="pl-PL" dirty="0">
              <a:solidFill>
                <a:schemeClr val="bg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62" y="2125015"/>
            <a:ext cx="7455237" cy="4375472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6062112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000">
        <p15:prstTrans prst="peelOff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3"/>
          <p:cNvSpPr txBox="1">
            <a:spLocks noGrp="1"/>
          </p:cNvSpPr>
          <p:nvPr>
            <p:ph idx="1"/>
          </p:nvPr>
        </p:nvSpPr>
        <p:spPr>
          <a:xfrm>
            <a:off x="1559976" y="681172"/>
            <a:ext cx="85344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Gmina Bobrowice w przeciągu ostatniej dekady poczyniła starania w celu pozyskania zewnętrznych środków na cele związane z jej zwodociągowaniem. Dzięki temu udało się doprowadzić wodę do 99% mieszkańców gminy, przy jednoczesnej modernizacji ujęć wody i stacji uzdatniania wody. Nowoczesne stacje uzdatniania wody pozwalają na racjonalną gospodarkę wodno-kanalizacyjną, dzięki minimalizacji strat wody na sieciach wodociągowych, wyeliminowaniu awarii i zmniejszonego zapotrzebowania na wodę na potrzeby własne. W ostatnich latach wybudowano największą w gminie automatyczną Stację Uzdatniania Wody w Bobrowicach, pozwalającą na dostarczenie czystej wody dla 6 miejscowości. Kolejnym istotnym krokiem była modernizacja ASUW w Przychowie oraz Dychowie, dzięki czemu woda popłynęła do kolejnych 3 miejscowości. Wszystkie działania pozwalają na oszczędniejsze gospodarowanie zasobami wodnymi, chroniąc tym samym zasoby wodne oraz środowisko naturalne, a obecność sieci hydrantowej w pobliżu lasów pozwala na skuteczniejszą ochronę </a:t>
            </a:r>
            <a:r>
              <a:rPr lang="pl-PL" dirty="0" err="1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p.poż</a:t>
            </a:r>
            <a:r>
              <a:rPr lang="pl-PL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zasobów leśnych.</a:t>
            </a:r>
          </a:p>
        </p:txBody>
      </p:sp>
    </p:spTree>
    <p:extLst>
      <p:ext uri="{BB962C8B-B14F-4D97-AF65-F5344CB8AC3E}">
        <p14:creationId xmlns:p14="http://schemas.microsoft.com/office/powerpoint/2010/main" val="14122357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4000">
        <p15:prstTrans prst="peelOff"/>
      </p:transition>
    </mc:Choice>
    <mc:Fallback xmlns="">
      <p:transition spd="slow" advTm="1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>
          <a:xfrm>
            <a:off x="3569080" y="5800978"/>
            <a:ext cx="3269601" cy="586944"/>
          </a:xfrm>
        </p:spPr>
        <p:txBody>
          <a:bodyPr>
            <a:noAutofit/>
          </a:bodyPr>
          <a:lstStyle/>
          <a:p>
            <a:r>
              <a:rPr lang="pl-PL" sz="1800" dirty="0">
                <a:latin typeface="Arial" panose="020B0604020202020204" pitchFamily="34" charset="0"/>
                <a:cs typeface="Arial" panose="020B0604020202020204" pitchFamily="34" charset="0"/>
              </a:rPr>
              <a:t>fot. ASUW Bobrowice</a:t>
            </a: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70" y="326741"/>
            <a:ext cx="9714311" cy="5474237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2303983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eelOff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580" y="338070"/>
            <a:ext cx="10625072" cy="5663485"/>
          </a:xfrm>
          <a:effectLst>
            <a:softEdge rad="127000"/>
          </a:effectLst>
        </p:spPr>
      </p:pic>
      <p:sp>
        <p:nvSpPr>
          <p:cNvPr id="5" name="pole tekstowe 4"/>
          <p:cNvSpPr txBox="1"/>
          <p:nvPr/>
        </p:nvSpPr>
        <p:spPr>
          <a:xfrm>
            <a:off x="1957588" y="6259132"/>
            <a:ext cx="4134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fot. ASUW Przychów</a:t>
            </a:r>
          </a:p>
        </p:txBody>
      </p:sp>
    </p:spTree>
    <p:extLst>
      <p:ext uri="{BB962C8B-B14F-4D97-AF65-F5344CB8AC3E}">
        <p14:creationId xmlns:p14="http://schemas.microsoft.com/office/powerpoint/2010/main" val="8521504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eelOff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82" y="249462"/>
            <a:ext cx="11119538" cy="6325202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6216656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eelOff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idx="1"/>
          </p:nvPr>
        </p:nvSpPr>
        <p:spPr>
          <a:xfrm>
            <a:off x="684212" y="685800"/>
            <a:ext cx="10559044" cy="5599090"/>
          </a:xfrm>
        </p:spPr>
        <p:txBody>
          <a:bodyPr>
            <a:normAutofit/>
          </a:bodyPr>
          <a:lstStyle/>
          <a:p>
            <a:pPr algn="ctr"/>
            <a:r>
              <a:rPr lang="pl-PL" sz="2400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Gospodarka ściekowa</a:t>
            </a:r>
          </a:p>
          <a:p>
            <a:pPr algn="just"/>
            <a:r>
              <a:rPr lang="pl-PL" sz="2400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terenie Gminy Bobrowice funkcjonują 2 biologiczne oczyszczalnie ścieków. Pomimo, iż nie są to najnowocześniejsze obiekty, pracownicy Gminy Bobrowice dokładają wszelkich starań, aby praca oczyszczalni jak i jakość ścieków oczyszczonych odprowadzanych do środowiska spełniały wymagane normy. Dzięki tym nakładom pracy, oraz będącej w trakcie realizacji modernizacji OŚ w Dychowie (pozwalającej na zachowanie jej sprawności na kolejne lata), jesteśmy w stanie pochwalić się bardzo wysokim poziomem oczyszczenia ścieków, dzięki czemu środowisko naturalne nie jest obciążane dodatkowymi zanieczyszczeniami, a użytkownicy sieci kanalizacyjnej nie muszą się tym martwić.</a:t>
            </a:r>
          </a:p>
          <a:p>
            <a:pPr algn="just"/>
            <a:endParaRPr lang="pl-PL" sz="2400" dirty="0">
              <a:solidFill>
                <a:schemeClr val="bg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00358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3000">
        <p15:prstTrans prst="peelOff"/>
      </p:transition>
    </mc:Choice>
    <mc:Fallback xmlns="">
      <p:transition spd="slow" advTm="1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 descr="Znalezione obrazy dla zapytania oczyszczalnia superbos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0379" y="196401"/>
            <a:ext cx="9769238" cy="575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5" name="pole tekstowe 4"/>
          <p:cNvSpPr txBox="1"/>
          <p:nvPr/>
        </p:nvSpPr>
        <p:spPr>
          <a:xfrm>
            <a:off x="2292440" y="6194739"/>
            <a:ext cx="7765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fot. Oczyszczalnia ścieków typu SUPERBOSS 250 w Dychowie</a:t>
            </a:r>
          </a:p>
        </p:txBody>
      </p:sp>
    </p:spTree>
    <p:extLst>
      <p:ext uri="{BB962C8B-B14F-4D97-AF65-F5344CB8AC3E}">
        <p14:creationId xmlns:p14="http://schemas.microsoft.com/office/powerpoint/2010/main" val="11394828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eelOff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idx="1"/>
          </p:nvPr>
        </p:nvSpPr>
        <p:spPr>
          <a:xfrm>
            <a:off x="0" y="334852"/>
            <a:ext cx="11861442" cy="6233374"/>
          </a:xfrm>
        </p:spPr>
        <p:txBody>
          <a:bodyPr>
            <a:normAutofit/>
          </a:bodyPr>
          <a:lstStyle/>
          <a:p>
            <a:pPr algn="just"/>
            <a:r>
              <a:rPr lang="pl-PL" sz="2200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Niemniej jednak ze względu na ciągły rozwój Gminy Bobrowice, sprzyjający zwiększaniu zainteresowania nowych inwestorów pragnących osiąść i zamieszkać na terenie naszej gminy konieczne jest usprawnienie systemu kanalizacyjnego.</a:t>
            </a:r>
          </a:p>
          <a:p>
            <a:pPr algn="just"/>
            <a:r>
              <a:rPr lang="pl-PL" sz="2200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Aby sprostać oczekiwaniom nowych mieszkańców oraz coraz to ostrzejszym wymaganiom ochrony środowiska, Gmina Bobrowice jest w trakcie realizacji inwestycji pn.: „Budowa oczyszczalni ścieków w Bobrowicach”. Nowa oczyszczalnia ścieków będzie obiektem nowoczesnym, działającym w systemie SBR, korzystającym z innowacyjnych, opatentowanych rozwiązań, dzięki którym minimalnym nakładem kosztów eksploatacyjnych, możliwe będzie skuteczne oczyszczanie ścieków z jednoczesnym przetwarzaniem osadu ściekowego na gotowy produkt przeznaczony do rekultywacji zdegradowanych gleb. Dzięki tej inwestycji możliwa będzie dalsza rozbudowa systemu kanalizacji, pozwalająca na uregulowanie gospodarki ściekowej i wyeliminowanie problemów związanych z niewłaściwym zagospodarowaniem nieczystości ciekłych co na terenach wiejskich jest problemem powszechnym i obciążającym środowisko naturalne.</a:t>
            </a:r>
          </a:p>
          <a:p>
            <a:pPr algn="just"/>
            <a:endParaRPr lang="pl-PL" sz="2200" dirty="0">
              <a:solidFill>
                <a:schemeClr val="bg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4079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2000">
        <p15:prstTrans prst="peelOff"/>
      </p:transition>
    </mc:Choice>
    <mc:Fallback xmlns="">
      <p:transition spd="slow" advTm="1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71877" y="5911403"/>
            <a:ext cx="9168126" cy="746975"/>
          </a:xfrm>
        </p:spPr>
        <p:txBody>
          <a:bodyPr>
            <a:noAutofit/>
          </a:bodyPr>
          <a:lstStyle/>
          <a:p>
            <a:pPr algn="ctr"/>
            <a:r>
              <a:rPr lang="pl-PL" sz="1800" dirty="0">
                <a:latin typeface="Arial" panose="020B0604020202020204" pitchFamily="34" charset="0"/>
                <a:cs typeface="Arial" panose="020B0604020202020204" pitchFamily="34" charset="0"/>
              </a:rPr>
              <a:t>fot. Projektowana OŚ w Bobrowicach</a:t>
            </a:r>
            <a:br>
              <a:rPr lang="pl-PL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Symbol zastępczy zawartości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8631" y="197432"/>
            <a:ext cx="10228412" cy="5430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4706937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eelOff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37" y="196310"/>
            <a:ext cx="11293903" cy="643631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4780297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eelOff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2"/>
          <p:cNvSpPr>
            <a:spLocks noGrp="1"/>
          </p:cNvSpPr>
          <p:nvPr>
            <p:ph type="title"/>
          </p:nvPr>
        </p:nvSpPr>
        <p:spPr>
          <a:xfrm>
            <a:off x="3310764" y="430235"/>
            <a:ext cx="8534400" cy="1823568"/>
          </a:xfrm>
        </p:spPr>
        <p:txBody>
          <a:bodyPr>
            <a:noAutofit/>
          </a:bodyPr>
          <a:lstStyle/>
          <a:p>
            <a:pPr algn="just"/>
            <a:r>
              <a:rPr lang="pl-PL" sz="16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16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6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br>
              <a:rPr lang="pl-PL" sz="16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6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W miejscowości Dychów, znajduje się największa w województwie lubuskim elektrownia wodna. Obiekt ten wybudowano w latach 1934 - 1936. Jest elektrownią szczytowo-pompową typu derywacyjnego: spiętrzone wody rzeki Bóbr przez jaz w </a:t>
            </a:r>
            <a:r>
              <a:rPr lang="pl-PL" sz="1600" b="1" dirty="0" err="1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Krzywańcu</a:t>
            </a:r>
            <a:r>
              <a:rPr lang="pl-PL" sz="16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są prowadzone kanałem (20,4 km) do zbiornika retencyjnego w Dychowie; jego całkowita pojemność wynosi 4 mln metrów sześciennych </a:t>
            </a:r>
            <a:r>
              <a:rPr lang="pl-PL" sz="1600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wody. </a:t>
            </a:r>
            <a:r>
              <a:rPr lang="pl-PL" sz="16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16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l-PL" sz="1600" b="1" dirty="0">
              <a:solidFill>
                <a:schemeClr val="bg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raz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6515" y="2498090"/>
            <a:ext cx="7620206" cy="40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7" name="pole tekstowe 6"/>
          <p:cNvSpPr txBox="1"/>
          <p:nvPr/>
        </p:nvSpPr>
        <p:spPr>
          <a:xfrm rot="20516439">
            <a:off x="673519" y="768005"/>
            <a:ext cx="21030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Elektrownia Dychów</a:t>
            </a:r>
            <a:endParaRPr lang="pl-PL" sz="2400" b="1" dirty="0">
              <a:solidFill>
                <a:schemeClr val="bg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561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000">
        <p15:prstTrans prst="peelOff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76" y="762332"/>
            <a:ext cx="11307651" cy="5637884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pole tekstowe 4"/>
          <p:cNvSpPr txBox="1"/>
          <p:nvPr/>
        </p:nvSpPr>
        <p:spPr>
          <a:xfrm>
            <a:off x="4784501" y="206153"/>
            <a:ext cx="3593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Elektrownia - Zamek</a:t>
            </a:r>
            <a:endParaRPr lang="pl-PL" sz="2400" dirty="0">
              <a:solidFill>
                <a:schemeClr val="bg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9973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eelOff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/>
          <p:cNvSpPr>
            <a:spLocks noGrp="1"/>
          </p:cNvSpPr>
          <p:nvPr>
            <p:ph idx="1"/>
          </p:nvPr>
        </p:nvSpPr>
        <p:spPr>
          <a:xfrm>
            <a:off x="684212" y="685800"/>
            <a:ext cx="8534400" cy="2778617"/>
          </a:xfrm>
        </p:spPr>
        <p:txBody>
          <a:bodyPr/>
          <a:lstStyle/>
          <a:p>
            <a:r>
              <a:rPr lang="pl-PL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Natura </a:t>
            </a:r>
            <a:r>
              <a:rPr lang="pl-PL" b="1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2000</a:t>
            </a:r>
            <a:endParaRPr lang="pl-PL" dirty="0">
              <a:solidFill>
                <a:schemeClr val="bg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</a:t>
            </a:r>
            <a:r>
              <a:rPr lang="pl-PL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związku z występowaniem na terenie Gminy Bobrowice licznych siedlisk przyrodniczych oraz  cennych i zagrożonych gatunków, konieczne było ustanowienie obszarów ochronnych.</a:t>
            </a:r>
          </a:p>
          <a:p>
            <a:r>
              <a:rPr lang="pl-PL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terenie Gminy Bobrowice znajdują się następujące obszary Natura 2000:</a:t>
            </a:r>
          </a:p>
          <a:p>
            <a:pPr marL="0" indent="0">
              <a:buNone/>
            </a:pPr>
            <a:endParaRPr lang="pl-PL" dirty="0">
              <a:solidFill>
                <a:schemeClr val="bg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549" y="2998783"/>
            <a:ext cx="6988935" cy="3217822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8287747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peelOff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 rot="21447726">
            <a:off x="567176" y="335388"/>
            <a:ext cx="8656639" cy="3567136"/>
          </a:xfrm>
        </p:spPr>
        <p:txBody>
          <a:bodyPr/>
          <a:lstStyle/>
          <a:p>
            <a:r>
              <a:rPr lang="pl-PL" b="1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Jezioro Janiszowice</a:t>
            </a:r>
            <a:r>
              <a:rPr lang="pl-PL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(kod obszaru: PLH080053), pow. obszaru - 206.1 ha, Obszar chroni siedliska torfowiskowe o dużym stopniu naturalności, związane z jeziorem, </a:t>
            </a:r>
            <a:br>
              <a:rPr lang="pl-PL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tym siedlisko gałuszki. Na wybitne walory przyrodnicze obiektu zwracali już uwagę przedwojenni botanicy </a:t>
            </a:r>
            <a:r>
              <a:rPr lang="pl-PL" dirty="0" err="1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niemiecy</a:t>
            </a:r>
            <a:r>
              <a:rPr lang="pl-PL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podając tam stanowiska wielu rzadkich gatunków roślin naczyniowych oraz mszaków. Kompleksy brzezin bagiennych i olsów </a:t>
            </a:r>
            <a:r>
              <a:rPr lang="pl-PL" dirty="0" err="1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torfowcowych</a:t>
            </a:r>
            <a:r>
              <a:rPr lang="pl-PL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otaczające jezioro, ze względu </a:t>
            </a:r>
            <a:br>
              <a:rPr lang="pl-PL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wysoki poziom wód, uniemożliwiają przedostanie się do linii brzegowej jeziora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5727">
            <a:off x="3371783" y="3834857"/>
            <a:ext cx="5257062" cy="2482977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11028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peelOff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2017689" y="890009"/>
            <a:ext cx="7113431" cy="51905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1200"/>
              </a:spcBef>
              <a:buFont typeface="Symbol" panose="05050102010706020507" pitchFamily="18" charset="2"/>
              <a:buChar char=""/>
            </a:pPr>
            <a:r>
              <a:rPr lang="pl-PL" sz="2000" b="1" dirty="0" smtClean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Dolina Dolnego Bobru</a:t>
            </a:r>
            <a:r>
              <a:rPr lang="pl-PL" sz="2000" dirty="0" smtClean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(kod obszaru: PLH080068), pow. obszaru - 1 730.1 ha, Obszar ma duże znaczenie dla zachowania ciągłości korytarza ekologicznego doliny rzeki wraz z występującymi tu licznymi biocenozami dobrze zachowanych 91F0 łęgowych lasów dębowo-wiązowo-jesionowych. Łącznie stwierdzono tu 15 rodzajów siedlisk z Załącznika I Dyrektywy Rady 92/43/EWG.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pl-PL" sz="2000" dirty="0" smtClean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Znajdują się tu także ważne stanowiska </a:t>
            </a:r>
            <a:r>
              <a:rPr lang="pl-PL" sz="2000" dirty="0" err="1" smtClean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trzepli</a:t>
            </a:r>
            <a:r>
              <a:rPr lang="pl-PL" sz="2000" dirty="0" smtClean="0"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zielonej, jelonka rogacza, a także bobra europejskiego. Ostoja ma duże znaczenie dla ochrony kozy złotawej. Uzupełnia też reprezentację kozy.</a:t>
            </a:r>
            <a:endParaRPr lang="pl-PL" sz="2000" dirty="0">
              <a:solidFill>
                <a:schemeClr val="bg1">
                  <a:lumMod val="85000"/>
                  <a:lumOff val="15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1109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1000">
        <p15:prstTrans prst="peelOff"/>
      </p:transition>
    </mc:Choice>
    <mc:Fallback xmlns="">
      <p:transition spd="slow" advTm="1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25124" y="309095"/>
            <a:ext cx="9335551" cy="2504224"/>
          </a:xfrm>
        </p:spPr>
        <p:txBody>
          <a:bodyPr>
            <a:noAutofit/>
          </a:bodyPr>
          <a:lstStyle/>
          <a:p>
            <a:pPr lvl="0" algn="just"/>
            <a:r>
              <a:rPr lang="pl-PL" sz="18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Dąbrowy Gubińskie</a:t>
            </a:r>
            <a:r>
              <a:rPr lang="pl-PL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(kod obszaru: PLH080069), pow. obszaru - 1 534.6 ha.  Bardzo dobrze zachowany kompleks kwaśnych dąbrów, miejscami tylko pofragmentowany młodnikami sosnowymi. Ważne stanowiska jelonka rogacza oraz </a:t>
            </a:r>
            <a:r>
              <a:rPr lang="pl-PL" sz="1800" dirty="0" err="1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pachnicy</a:t>
            </a:r>
            <a:r>
              <a:rPr lang="pl-PL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dębowej. Jeden z najważniejszych na Ziemi Lubuskiej obszarów występowania jelonka w naturalnym krajobrazie leśnym.</a:t>
            </a:r>
            <a:br>
              <a:rPr lang="pl-PL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l-PL" sz="1800" dirty="0">
              <a:solidFill>
                <a:schemeClr val="bg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az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4898" y="2364297"/>
            <a:ext cx="8301833" cy="3997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5246722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000">
        <p15:prstTrans prst="peelOff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/>
          <p:cNvSpPr>
            <a:spLocks noGrp="1"/>
          </p:cNvSpPr>
          <p:nvPr>
            <p:ph idx="1"/>
          </p:nvPr>
        </p:nvSpPr>
        <p:spPr>
          <a:xfrm>
            <a:off x="1057699" y="244699"/>
            <a:ext cx="9335552" cy="4275786"/>
          </a:xfrm>
        </p:spPr>
        <p:txBody>
          <a:bodyPr/>
          <a:lstStyle/>
          <a:p>
            <a:pPr algn="just"/>
            <a:r>
              <a:rPr lang="pl-PL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Poza obszarami Natura 2000, na terenie Gminy Bobrowice zlokalizowane są również następujące obszary chronionego krajobrazu:</a:t>
            </a:r>
          </a:p>
          <a:p>
            <a:pPr lvl="0" algn="just"/>
            <a:r>
              <a:rPr lang="pl-PL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obszar 25: „</a:t>
            </a:r>
            <a:r>
              <a:rPr lang="pl-PL" b="1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Dolina Bobru</a:t>
            </a:r>
            <a:r>
              <a:rPr lang="pl-PL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o pow. 3 320 ha, obejmujący tereny w gminach: Krosno Odrzańskie, Dąbie, Bobrowice, Nowogród Bobrzański, Żagań, Małomice i Szprotawa</a:t>
            </a:r>
          </a:p>
          <a:p>
            <a:pPr lvl="0" algn="just"/>
            <a:r>
              <a:rPr lang="pl-PL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obszar 26: „</a:t>
            </a:r>
            <a:r>
              <a:rPr lang="pl-PL" b="1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Bronków – Janiszowice”</a:t>
            </a:r>
            <a:r>
              <a:rPr lang="pl-PL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pow. 3 529 ha </a:t>
            </a:r>
            <a:r>
              <a:rPr lang="pl-PL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zlokalizowany w południowo </a:t>
            </a:r>
            <a:r>
              <a:rPr lang="pl-PL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zachodniej części Gminy</a:t>
            </a:r>
          </a:p>
          <a:p>
            <a:pPr marL="0" indent="0" algn="just">
              <a:buNone/>
            </a:pPr>
            <a:r>
              <a:rPr lang="pl-PL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 względu na bardzo duże zalesienie terenu gminy, logiczną konsekwencją jest występowanie również </a:t>
            </a:r>
            <a:r>
              <a:rPr lang="pl-PL" dirty="0" err="1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pominków</a:t>
            </a:r>
            <a:r>
              <a:rPr lang="pl-PL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przyrody. Na terenie Gminy Bobrowice w rejestrze Wojewódzkiego Konserwatora Przyrody figurują dwa pomniki przyrody będące pojedynczymi drzewami</a:t>
            </a:r>
            <a:r>
              <a:rPr lang="pl-PL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endParaRPr lang="pl-PL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071731"/>
              </p:ext>
            </p:extLst>
          </p:nvPr>
        </p:nvGraphicFramePr>
        <p:xfrm>
          <a:off x="1239680" y="4262907"/>
          <a:ext cx="8432353" cy="2189409"/>
        </p:xfrm>
        <a:graphic>
          <a:graphicData uri="http://schemas.openxmlformats.org/drawingml/2006/table">
            <a:tbl>
              <a:tblPr>
                <a:effectLst>
                  <a:outerShdw blurRad="76200" dir="13500000" sy="23000" kx="1200000" algn="br" rotWithShape="0">
                    <a:prstClr val="black">
                      <a:alpha val="20000"/>
                    </a:prstClr>
                  </a:outerShdw>
                </a:effectLst>
                <a:tableStyleId>{5C22544A-7EE6-4342-B048-85BDC9FD1C3A}</a:tableStyleId>
              </a:tblPr>
              <a:tblGrid>
                <a:gridCol w="663675"/>
                <a:gridCol w="1426900"/>
                <a:gridCol w="3664036"/>
                <a:gridCol w="2677742"/>
              </a:tblGrid>
              <a:tr h="729803">
                <a:tc>
                  <a:txBody>
                    <a:bodyPr/>
                    <a:lstStyle/>
                    <a:p>
                      <a:pPr algn="ctr">
                        <a:lnSpc>
                          <a:spcPts val="132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71500" algn="l"/>
                        </a:tabLst>
                      </a:pPr>
                      <a:r>
                        <a:rPr lang="pl-PL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ts val="132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71500" algn="l"/>
                        </a:tabLst>
                      </a:pPr>
                      <a:r>
                        <a:rPr lang="pl-PL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Lp.</a:t>
                      </a:r>
                    </a:p>
                    <a:p>
                      <a:pPr algn="ctr">
                        <a:lnSpc>
                          <a:spcPts val="132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71500" algn="l"/>
                        </a:tabLst>
                      </a:pPr>
                      <a:r>
                        <a:rPr lang="pl-PL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pl-PL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2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71500" algn="l"/>
                        </a:tabLst>
                      </a:pPr>
                      <a:r>
                        <a:rPr lang="pl-PL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Nr rejestru</a:t>
                      </a:r>
                      <a:endParaRPr lang="pl-PL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2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71500" algn="l"/>
                        </a:tabLst>
                      </a:pPr>
                      <a:r>
                        <a:rPr lang="pl-PL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Przedmiot ochrony</a:t>
                      </a:r>
                      <a:endParaRPr lang="pl-PL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2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71500" algn="l"/>
                        </a:tabLst>
                      </a:pPr>
                      <a:r>
                        <a:rPr lang="pl-PL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Akt poddający ochronie prawnej</a:t>
                      </a:r>
                      <a:endParaRPr lang="pl-PL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729803">
                <a:tc>
                  <a:txBody>
                    <a:bodyPr/>
                    <a:lstStyle/>
                    <a:p>
                      <a:pPr algn="ctr">
                        <a:lnSpc>
                          <a:spcPts val="132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71500" algn="l"/>
                        </a:tabLst>
                      </a:pPr>
                      <a:r>
                        <a:rPr lang="pl-PL" sz="140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ts val="132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71500" algn="l"/>
                        </a:tabLst>
                      </a:pPr>
                      <a:r>
                        <a:rPr lang="pl-PL" sz="140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</a:p>
                    <a:p>
                      <a:pPr algn="ctr">
                        <a:lnSpc>
                          <a:spcPts val="132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71500" algn="l"/>
                        </a:tabLst>
                      </a:pPr>
                      <a:r>
                        <a:rPr lang="pl-PL" sz="140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pl-PL" sz="14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2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71500" algn="l"/>
                        </a:tabLst>
                      </a:pPr>
                      <a:r>
                        <a:rPr lang="pl-PL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150/1</a:t>
                      </a:r>
                      <a:endParaRPr lang="pl-PL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2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71500" algn="l"/>
                        </a:tabLst>
                      </a:pPr>
                      <a:r>
                        <a:rPr lang="pl-PL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Dąb, </a:t>
                      </a:r>
                      <a:r>
                        <a:rPr lang="pl-PL" sz="14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obw</a:t>
                      </a:r>
                      <a:r>
                        <a:rPr lang="pl-PL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. 300 cm, wys. 16 m, wiek 300 lat m. Kukadło</a:t>
                      </a:r>
                      <a:endParaRPr lang="pl-PL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2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71500" algn="l"/>
                        </a:tabLst>
                      </a:pPr>
                      <a:r>
                        <a:rPr lang="pl-PL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Dec. Nr RLS–XI–7/41/76 z 24.12.76 r.</a:t>
                      </a:r>
                      <a:endParaRPr lang="pl-PL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729803">
                <a:tc>
                  <a:txBody>
                    <a:bodyPr/>
                    <a:lstStyle/>
                    <a:p>
                      <a:pPr algn="ctr">
                        <a:lnSpc>
                          <a:spcPts val="132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71500" algn="l"/>
                        </a:tabLst>
                      </a:pPr>
                      <a:r>
                        <a:rPr lang="pl-PL" sz="140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ts val="132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71500" algn="l"/>
                        </a:tabLst>
                      </a:pPr>
                      <a:r>
                        <a:rPr lang="pl-PL" sz="140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</a:t>
                      </a:r>
                    </a:p>
                    <a:p>
                      <a:pPr algn="ctr">
                        <a:lnSpc>
                          <a:spcPts val="132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71500" algn="l"/>
                        </a:tabLst>
                      </a:pPr>
                      <a:r>
                        <a:rPr lang="pl-PL" sz="140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pl-PL" sz="14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2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71500" algn="l"/>
                        </a:tabLst>
                      </a:pPr>
                      <a:r>
                        <a:rPr lang="pl-PL" sz="140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1358/2</a:t>
                      </a:r>
                      <a:endParaRPr lang="pl-PL" sz="14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2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71500" algn="l"/>
                        </a:tabLst>
                      </a:pPr>
                      <a:r>
                        <a:rPr lang="pl-PL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Dąb szyp., </a:t>
                      </a:r>
                      <a:r>
                        <a:rPr lang="pl-PL" sz="14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obw</a:t>
                      </a:r>
                      <a:r>
                        <a:rPr lang="pl-PL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. 380 cm, Nadleśnictwo Krzystkowice oddz. 43 h</a:t>
                      </a:r>
                      <a:endParaRPr lang="pl-PL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2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571500" algn="l"/>
                        </a:tabLst>
                      </a:pPr>
                      <a:r>
                        <a:rPr lang="pl-PL" sz="14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Rozp</a:t>
                      </a:r>
                      <a:r>
                        <a:rPr lang="pl-PL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. Nr 2 W. </a:t>
                      </a:r>
                      <a:r>
                        <a:rPr lang="pl-PL" sz="14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Ziel</a:t>
                      </a:r>
                      <a:r>
                        <a:rPr lang="pl-PL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. z 27.04.93 r. Dz. Urz. Woj. </a:t>
                      </a:r>
                      <a:r>
                        <a:rPr lang="pl-PL" sz="14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Ziel</a:t>
                      </a:r>
                      <a:r>
                        <a:rPr lang="pl-PL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. Nr 4/93</a:t>
                      </a:r>
                      <a:endParaRPr lang="pl-PL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32170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5000">
        <p15:prstTrans prst="peelOff"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Znalezione obrazy dla zapytania dąb szypułkowy pomnik przyrody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5616" y="492616"/>
            <a:ext cx="5365336" cy="5959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6" name="pole tekstowe 5"/>
          <p:cNvSpPr txBox="1"/>
          <p:nvPr/>
        </p:nvSpPr>
        <p:spPr>
          <a:xfrm rot="472250">
            <a:off x="7205882" y="2186449"/>
            <a:ext cx="33728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fot. pomnik przyrody – dąb </a:t>
            </a:r>
            <a:r>
              <a:rPr lang="pl-PL" sz="32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szypułkowy</a:t>
            </a:r>
            <a:endParaRPr lang="pl-PL" sz="32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0538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eelOff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4212" y="595648"/>
            <a:ext cx="5188554" cy="5740758"/>
          </a:xfrm>
        </p:spPr>
        <p:txBody>
          <a:bodyPr>
            <a:noAutofit/>
          </a:bodyPr>
          <a:lstStyle/>
          <a:p>
            <a:r>
              <a:rPr lang="pl-PL" sz="2400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Ważnym elementem krajobrazu przyrodniczego są użytki ekologiczne. Dlatego też Rada Gminy Bobrowice mając na uwadze zachowanie ich wartości - mających znaczenie dla zachowania unikatowych zasobów genowych i typów siedlisk, takich jak: naturalne zbiorniki wodne, śródpolne i śródleśne oczka wodne, kępy drzew i krzewów, bagna, torfowiska i wydmy, płaty nieużytkowanej roślinności, starorzecza, wychodnie skalne, skarpy, kamieńce, itp. ustanowiła w drodze uchwały następujące użytki ekologiczne: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0096217"/>
              </p:ext>
            </p:extLst>
          </p:nvPr>
        </p:nvGraphicFramePr>
        <p:xfrm>
          <a:off x="6118238" y="1129994"/>
          <a:ext cx="5228049" cy="4768531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</a:effectLst>
                <a:tableStyleId>{5C22544A-7EE6-4342-B048-85BDC9FD1C3A}</a:tableStyleId>
              </a:tblPr>
              <a:tblGrid>
                <a:gridCol w="510552"/>
                <a:gridCol w="2536118"/>
                <a:gridCol w="2181379"/>
              </a:tblGrid>
              <a:tr h="433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000">
                          <a:effectLst/>
                        </a:rPr>
                        <a:t>Lp.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000">
                          <a:effectLst/>
                        </a:rPr>
                        <a:t>Nazwa użytku ekologicznego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000">
                          <a:effectLst/>
                        </a:rPr>
                        <a:t>Powierzchnia użytku [ha]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5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000">
                          <a:effectLst/>
                        </a:rPr>
                        <a:t>1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000">
                          <a:effectLst/>
                        </a:rPr>
                        <a:t>Osiem Hektarów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000">
                          <a:effectLst/>
                        </a:rPr>
                        <a:t>16,97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5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000">
                          <a:effectLst/>
                        </a:rPr>
                        <a:t>2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000">
                          <a:effectLst/>
                        </a:rPr>
                        <a:t>Dachów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000">
                          <a:effectLst/>
                        </a:rPr>
                        <a:t>13,32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5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000">
                          <a:effectLst/>
                        </a:rPr>
                        <a:t>3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000">
                          <a:effectLst/>
                        </a:rPr>
                        <a:t>Bobrowy Las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000">
                          <a:effectLst/>
                        </a:rPr>
                        <a:t>3,52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5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000">
                          <a:effectLst/>
                        </a:rPr>
                        <a:t>4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000">
                          <a:effectLst/>
                        </a:rPr>
                        <a:t>Strużka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000">
                          <a:effectLst/>
                        </a:rPr>
                        <a:t>4,32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5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000">
                          <a:effectLst/>
                        </a:rPr>
                        <a:t>5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000">
                          <a:effectLst/>
                        </a:rPr>
                        <a:t>Bagna Bejtlicha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000">
                          <a:effectLst/>
                        </a:rPr>
                        <a:t>6,25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5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000">
                          <a:effectLst/>
                        </a:rPr>
                        <a:t>6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000">
                          <a:effectLst/>
                        </a:rPr>
                        <a:t>Sitowisko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000">
                          <a:effectLst/>
                        </a:rPr>
                        <a:t>3,63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5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000">
                          <a:effectLst/>
                        </a:rPr>
                        <a:t>7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000">
                          <a:effectLst/>
                        </a:rPr>
                        <a:t>Przełom Bobru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000">
                          <a:effectLst/>
                        </a:rPr>
                        <a:t>8,77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5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000">
                          <a:effectLst/>
                        </a:rPr>
                        <a:t>8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000">
                          <a:effectLst/>
                        </a:rPr>
                        <a:t>Bobrowe Wierzby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000">
                          <a:effectLst/>
                        </a:rPr>
                        <a:t>1,84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5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000">
                          <a:effectLst/>
                        </a:rPr>
                        <a:t>9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000">
                          <a:effectLst/>
                        </a:rPr>
                        <a:t>Dachowskie Ługi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000">
                          <a:effectLst/>
                        </a:rPr>
                        <a:t>242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518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000">
                          <a:effectLst/>
                        </a:rPr>
                        <a:t>RAZEM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000" dirty="0">
                          <a:effectLst/>
                        </a:rPr>
                        <a:t>300,62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92201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eelOff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idx="1"/>
          </p:nvPr>
        </p:nvSpPr>
        <p:spPr>
          <a:xfrm>
            <a:off x="684212" y="685800"/>
            <a:ext cx="10636318" cy="5599090"/>
          </a:xfrm>
        </p:spPr>
        <p:txBody>
          <a:bodyPr>
            <a:normAutofit lnSpcReduction="10000"/>
          </a:bodyPr>
          <a:lstStyle/>
          <a:p>
            <a:pPr algn="just"/>
            <a:r>
              <a:rPr lang="pl-PL" b="1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Gospodarka odpadami komunalnymi i usuwanie azbestu.</a:t>
            </a:r>
            <a:endParaRPr lang="pl-PL" dirty="0">
              <a:solidFill>
                <a:schemeClr val="bg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l-PL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Gmina Bobrowice jako członek i współzałożyciel Międzygminnego Związku Gospodarki Odpadami „Odra-Nysa-Bóbr” zajmującym się kwestiami zagospodarowania odpadami komunalnymi, czynnie uczestniczy we wszelkich projektach i kampaniach edukacyjnych, mających na celu zmniejszenie ilości powstających zmieszanych odpadów komunalnych oraz zwiększenie skuteczności prawidłowej segregacji.</a:t>
            </a:r>
          </a:p>
          <a:p>
            <a:pPr algn="just"/>
            <a:r>
              <a:rPr lang="pl-PL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Dnia 10.06.2016 r. uczestnictwem w Festynie Ekologicznym z okazji Światowego Dnia Ochrony Środowiska Naturalnego w Zielonej Górze oficjalnie rozpoczęliśmy realizację projektu pn.: „Edukacja ekologiczna w zakresie gospodarki odpadami na terenie Międzygminnego Związku Gospodarki Odpadami Komunalnymi „Odra-Nysa-Bóbr”. Kluczowym założeniem projektu były działania szkoleniowe i integracyjne, w ramach których prowadziliśmy warsztaty dla przedszkolaków oraz organizowaliśmy stoiska promocyjno-informacyjne przy okazji festynów w gminach członkowskich Związku.</a:t>
            </a:r>
          </a:p>
          <a:p>
            <a:pPr algn="just"/>
            <a:r>
              <a:rPr lang="pl-PL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Podczas festynu rozdano czeki laureatom konkursu z zakresu edukacji ekologicznej pn. ”Gospodarka odpadami w województwie lubuskim”. Gmina Bobrowice jako kluczowy członek MZGOK również uczestniczyła w tym przedsięwzięciu, reprezentowana przez Wójta Gminy Bobrowice – Pana Marka Babul</a:t>
            </a:r>
            <a:r>
              <a:rPr lang="pl-PL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l-PL" dirty="0">
              <a:solidFill>
                <a:schemeClr val="bg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9897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4000">
        <p15:prstTrans prst="peelOff"/>
      </p:transition>
    </mc:Choice>
    <mc:Fallback xmlns="">
      <p:transition spd="slow" advTm="1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80425" y="5473523"/>
            <a:ext cx="9090852" cy="1074669"/>
          </a:xfrm>
        </p:spPr>
        <p:txBody>
          <a:bodyPr>
            <a:noAutofit/>
          </a:bodyPr>
          <a:lstStyle/>
          <a:p>
            <a:pPr algn="ctr"/>
            <a:r>
              <a:rPr lang="pl-PL" sz="1800" dirty="0">
                <a:latin typeface="Arial" panose="020B0604020202020204" pitchFamily="34" charset="0"/>
                <a:cs typeface="Arial" panose="020B0604020202020204" pitchFamily="34" charset="0"/>
              </a:rPr>
              <a:t>Organizatorami byli Wojewódzki Fundusz Ochrony Środowiska i Gospodarki Wodnej w Zielonej Górze oraz Regionalna Rozgłośnia Polskiego Radia „Radio Zachód”, przy udziale Prezydenta Zielonej Góry.</a:t>
            </a:r>
            <a: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l-PL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Symbol zastępczy zawartości 3" descr="Przedstawiciel MZGOK Odra-Nysa-Bóbr odbiera czek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0425" y="120172"/>
            <a:ext cx="9219643" cy="5031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4789076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000">
        <p15:prstTrans prst="peelOff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rzedstawiciele MZGOK Odra-Nysa-Bóbr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2119" y="297066"/>
            <a:ext cx="10775531" cy="602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3124383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eelOff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538693" y="633335"/>
            <a:ext cx="3400023" cy="5293216"/>
          </a:xfrm>
        </p:spPr>
        <p:txBody>
          <a:bodyPr>
            <a:normAutofit/>
          </a:bodyPr>
          <a:lstStyle/>
          <a:p>
            <a:pPr algn="ctr"/>
            <a:r>
              <a:rPr lang="pl-PL" sz="2400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Działania promocyjno- informacyjne w ramach kampanii ekologicznej realizowane były przy okazji imprez w miejscowościach gmin członkowskich Związku. Kolorowy namiot MZGOK </a:t>
            </a:r>
          </a:p>
        </p:txBody>
      </p:sp>
      <p:pic>
        <p:nvPicPr>
          <p:cNvPr id="5" name="Obraz 4" descr="https://lh3.googleusercontent.com/-h3fmJb608r0/V2_zmteS7JI/AAAAAAAABVg/xEAYoECSHtUin4bQjhnb5gGW-dhqSDpuACHM/w1280/DSCN038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788" y="416665"/>
            <a:ext cx="7594449" cy="5726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5117829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000">
        <p15:prstTrans prst="peelOff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idx="1"/>
          </p:nvPr>
        </p:nvSpPr>
        <p:spPr>
          <a:xfrm>
            <a:off x="684211" y="685800"/>
            <a:ext cx="10237073" cy="5135451"/>
          </a:xfrm>
        </p:spPr>
        <p:txBody>
          <a:bodyPr>
            <a:noAutofit/>
          </a:bodyPr>
          <a:lstStyle/>
          <a:p>
            <a:pPr algn="ctr"/>
            <a:r>
              <a:rPr lang="pl-PL" sz="3200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Istotnym problemem na terenie Gminy Bobrowice jest również powszechna obecność stosowanych w przeszłości wyrobów eternitowych służących przede wszystkim jako elementy budowlane do pokrycia dachów oraz elewacji budynków mieszkalnych i gospodarczych. W związku z koniecznością utylizacji azbestu, stanowiącego rodzaj odpadu niebezpiecznego Gmina Bobrowice od 2013 roku prowadzi akcje mającą na celu udzielenie pomocy mieszkańcom poprzez dofinansowanie w zakresie zbiórki i utylizacji wyrobów azbestowych.</a:t>
            </a:r>
          </a:p>
        </p:txBody>
      </p:sp>
    </p:spTree>
    <p:extLst>
      <p:ext uri="{BB962C8B-B14F-4D97-AF65-F5344CB8AC3E}">
        <p14:creationId xmlns:p14="http://schemas.microsoft.com/office/powerpoint/2010/main" val="8186756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2000">
        <p15:prstTrans prst="peelOff"/>
      </p:transition>
    </mc:Choice>
    <mc:Fallback xmlns="">
      <p:transition spd="slow" advTm="1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32696" y="721216"/>
            <a:ext cx="4454459" cy="5589431"/>
          </a:xfrm>
        </p:spPr>
        <p:txBody>
          <a:bodyPr>
            <a:normAutofit lnSpcReduction="10000"/>
          </a:bodyPr>
          <a:lstStyle/>
          <a:p>
            <a:pPr algn="r"/>
            <a:r>
              <a:rPr lang="pl-PL" sz="28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 </a:t>
            </a:r>
            <a:r>
              <a:rPr lang="pl-PL" sz="2800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roku 2013 Gmina Bobrowice zutylizowała ponad 211 ton odpadów azbestowych które zostały bezpłatnie odebrane od osób zgłaszających chęć udziału w tym projekcie. Zgodnie z założeniami Gmina Bobrowice będzie wolna od wyrobów azbestowych już w roku 2022</a:t>
            </a:r>
            <a:r>
              <a:rPr lang="pl-PL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Obraz 3" descr="Znalezione obrazy dla zapytania zbiórka azbestu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7155" y="878984"/>
            <a:ext cx="6323527" cy="513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5218402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2000">
        <p15:prstTrans prst="peelOff"/>
      </p:transition>
    </mc:Choice>
    <mc:Fallback xmlns="">
      <p:transition spd="slow" advTm="1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 descr="Znalezione obrazy dla zapytania zbiórka azbestu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7199" y="730775"/>
            <a:ext cx="7787404" cy="5348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5" name="pole tekstowe 4"/>
          <p:cNvSpPr txBox="1"/>
          <p:nvPr/>
        </p:nvSpPr>
        <p:spPr>
          <a:xfrm>
            <a:off x="8963696" y="1931831"/>
            <a:ext cx="26401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Demontaż wyrobów z azbestu</a:t>
            </a:r>
            <a:endParaRPr lang="pl-PL" sz="24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8900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eelOff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idx="1"/>
          </p:nvPr>
        </p:nvSpPr>
        <p:spPr>
          <a:xfrm>
            <a:off x="684211" y="685800"/>
            <a:ext cx="9567371" cy="4646054"/>
          </a:xfrm>
        </p:spPr>
        <p:txBody>
          <a:bodyPr>
            <a:normAutofit/>
          </a:bodyPr>
          <a:lstStyle/>
          <a:p>
            <a:pPr algn="just"/>
            <a:r>
              <a:rPr lang="pl-PL" b="1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Gmina przyjazna pszczołom</a:t>
            </a:r>
            <a:endParaRPr lang="pl-PL" dirty="0">
              <a:solidFill>
                <a:schemeClr val="bg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l-PL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Pszczoły jako istotny element wielu ekosystemów jest doceniany również na terenie Gminy Bobrowice. Ze względu na obecność wielu pasiek pszczelarskich oraz konieczność  ich ochrony Gmina Bobrowice od roku 2017 popiera i uczestniczy w akcji pn. „Manifest Gmin Przyjaznych Pszczołom” . Przedmiotowa akcja ma na celu wzmocnienie świadomości społecznej w zakresie relacji pomiędzy pszczołowatymi, a bioróżnorodnością oraz profilaktykę w zakresie poprawy możliwości funkcjonowania i bytowania pszczół stanowiących podstawę naszej egzystencji.</a:t>
            </a:r>
          </a:p>
          <a:p>
            <a:pPr algn="just"/>
            <a:r>
              <a:rPr lang="pl-PL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W związku z tym Gmina Bobrowice prowadzić będzie profilaktykę w zakresie promowanie właściwych postaw i </a:t>
            </a:r>
            <a:r>
              <a:rPr lang="pl-PL" dirty="0" err="1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zachowań</a:t>
            </a:r>
            <a:r>
              <a:rPr lang="pl-PL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wobec tych niezbędnych dla naszego życia owadów.</a:t>
            </a:r>
          </a:p>
          <a:p>
            <a:pPr algn="just"/>
            <a:endParaRPr lang="pl-PL" dirty="0">
              <a:solidFill>
                <a:schemeClr val="bg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2511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eelOff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1483" y="466857"/>
            <a:ext cx="8921159" cy="5702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7205903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eelOff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789581" y="2975087"/>
            <a:ext cx="4699158" cy="992480"/>
          </a:xfr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reflection blurRad="6350" stA="52000" endPos="90000" dir="5400000" sy="-100000" algn="bl" rotWithShape="0"/>
            <a:softEdge rad="0"/>
          </a:effectLst>
        </p:spPr>
        <p:txBody>
          <a:bodyPr>
            <a:noAutofit/>
          </a:bodyPr>
          <a:lstStyle/>
          <a:p>
            <a:r>
              <a:rPr lang="pl-PL" sz="7200" u="sng" dirty="0" smtClean="0">
                <a:solidFill>
                  <a:schemeClr val="bg2">
                    <a:lumMod val="50000"/>
                  </a:schemeClr>
                </a:solidFill>
              </a:rPr>
              <a:t>Koniec</a:t>
            </a:r>
            <a:endParaRPr lang="pl-PL" sz="7200" u="sng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95" y="784028"/>
            <a:ext cx="10523530" cy="1547048"/>
          </a:xfrm>
          <a:effectLst>
            <a:softEdge rad="127000"/>
          </a:effectLst>
        </p:spPr>
      </p:pic>
      <p:sp>
        <p:nvSpPr>
          <p:cNvPr id="5" name="pole tekstowe 4"/>
          <p:cNvSpPr txBox="1"/>
          <p:nvPr/>
        </p:nvSpPr>
        <p:spPr>
          <a:xfrm>
            <a:off x="877395" y="5339314"/>
            <a:ext cx="23568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/>
              <a:t>Opracowali:</a:t>
            </a:r>
          </a:p>
          <a:p>
            <a:r>
              <a:rPr lang="pl-PL" sz="2000" dirty="0" smtClean="0"/>
              <a:t>Dzień Bartosz</a:t>
            </a:r>
          </a:p>
          <a:p>
            <a:r>
              <a:rPr lang="pl-PL" sz="2000" dirty="0" smtClean="0"/>
              <a:t>Rokicki Łukasz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28295470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eelOff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ycinek">
  <a:themeElements>
    <a:clrScheme name="Wycinek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Wycinek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ycine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306</TotalTime>
  <Words>1153</Words>
  <Application>Microsoft Office PowerPoint</Application>
  <PresentationFormat>Panoramiczny</PresentationFormat>
  <Paragraphs>98</Paragraphs>
  <Slides>32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32</vt:i4>
      </vt:variant>
    </vt:vector>
  </HeadingPairs>
  <TitlesOfParts>
    <vt:vector size="39" baseType="lpstr">
      <vt:lpstr>Arial</vt:lpstr>
      <vt:lpstr>Calibri</vt:lpstr>
      <vt:lpstr>Century Gothic</vt:lpstr>
      <vt:lpstr>Symbol</vt:lpstr>
      <vt:lpstr>Times New Roman</vt:lpstr>
      <vt:lpstr>Wingdings 3</vt:lpstr>
      <vt:lpstr>Wycinek</vt:lpstr>
      <vt:lpstr>GMINA BOBROWICE   GMINA PRZYJAZNA ŚRODOWISKU</vt:lpstr>
      <vt:lpstr>Prezentacja programu PowerPoint</vt:lpstr>
      <vt:lpstr>Prezentacja programu PowerPoint</vt:lpstr>
      <vt:lpstr>Prezentacja programu PowerPoint</vt:lpstr>
      <vt:lpstr>Prezentacja programu PowerPoint</vt:lpstr>
      <vt:lpstr>fot. ASUW Bobrowice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fot. Projektowana OŚ w Bobrowicach </vt:lpstr>
      <vt:lpstr>Prezentacja programu PowerPoint</vt:lpstr>
      <vt:lpstr>    W miejscowości Dychów, znajduje się największa w województwie lubuskim elektrownia wodna. Obiekt ten wybudowano w latach 1934 - 1936. Jest elektrownią szczytowo-pompową typu derywacyjnego: spiętrzone wody rzeki Bóbr przez jaz w Krzywańcu są prowadzone kanałem (20,4 km) do zbiornika retencyjnego w Dychowie; jego całkowita pojemność wynosi 4 mln metrów sześciennych wody.  </vt:lpstr>
      <vt:lpstr>Prezentacja programu PowerPoint</vt:lpstr>
      <vt:lpstr>Prezentacja programu PowerPoint</vt:lpstr>
      <vt:lpstr>Prezentacja programu PowerPoint</vt:lpstr>
      <vt:lpstr>Prezentacja programu PowerPoint</vt:lpstr>
      <vt:lpstr>Dąbrowy Gubińskie (kod obszaru: PLH080069), pow. obszaru - 1 534.6 ha.  Bardzo dobrze zachowany kompleks kwaśnych dąbrów, miejscami tylko pofragmentowany młodnikami sosnowymi. Ważne stanowiska jelonka rogacza oraz pachnicy dębowej. Jeden z najważniejszych na Ziemi Lubuskiej obszarów występowania jelonka w naturalnym krajobrazie leśnym. </vt:lpstr>
      <vt:lpstr>Prezentacja programu PowerPoint</vt:lpstr>
      <vt:lpstr>Prezentacja programu PowerPoint</vt:lpstr>
      <vt:lpstr>Prezentacja programu PowerPoint</vt:lpstr>
      <vt:lpstr>Prezentacja programu PowerPoint</vt:lpstr>
      <vt:lpstr>Organizatorami byli Wojewódzki Fundusz Ochrony Środowiska i Gospodarki Wodnej w Zielonej Górze oraz Regionalna Rozgłośnia Polskiego Radia „Radio Zachód”, przy udziale Prezydenta Zielonej Góry. </vt:lpstr>
      <vt:lpstr>Prezentacja programu PowerPoint</vt:lpstr>
      <vt:lpstr>Działania promocyjno- informacyjne w ramach kampanii ekologicznej realizowane były przy okazji imprez w miejscowościach gmin członkowskich Związku. Kolorowy namiot MZGOK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Koniec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Dzienio</dc:creator>
  <cp:lastModifiedBy>Dzienio</cp:lastModifiedBy>
  <cp:revision>33</cp:revision>
  <dcterms:created xsi:type="dcterms:W3CDTF">2017-04-13T04:59:21Z</dcterms:created>
  <dcterms:modified xsi:type="dcterms:W3CDTF">2017-06-01T08:42:13Z</dcterms:modified>
  <cp:contentStatus>Wersja ostateczna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